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87" r:id="rId4"/>
    <p:sldId id="278" r:id="rId5"/>
    <p:sldId id="279" r:id="rId6"/>
    <p:sldId id="280" r:id="rId7"/>
    <p:sldId id="281" r:id="rId8"/>
    <p:sldId id="282" r:id="rId9"/>
    <p:sldId id="288" r:id="rId10"/>
    <p:sldId id="272" r:id="rId11"/>
    <p:sldId id="289" r:id="rId12"/>
    <p:sldId id="290"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02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120C9E4A-B851-4C48-8047-1C6122E3EF48}" type="slidenum">
              <a:rPr lang="en-GB" smtClean="0"/>
              <a:t>‹#›</a:t>
            </a:fld>
            <a:endParaRPr lang="en-GB"/>
          </a:p>
        </p:txBody>
      </p:sp>
      <p:sp>
        <p:nvSpPr>
          <p:cNvPr id="10" name="Rectangle 9">
            <a:extLst>
              <a:ext uri="{FF2B5EF4-FFF2-40B4-BE49-F238E27FC236}">
                <a16:creationId xmlns:a16="http://schemas.microsoft.com/office/drawing/2014/main" id="{A1F97041-3EE3-4F17-990B-3AC264934EF0}"/>
              </a:ext>
            </a:extLst>
          </p:cNvPr>
          <p:cNvSpPr/>
          <p:nvPr/>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fld id="{EE7EA09C-45E1-43A7-B049-3ED432A967F0}" type="datetimeFigureOut">
              <a:rPr lang="en-GB" smtClean="0"/>
              <a:t>18/11/2023</a:t>
            </a:fld>
            <a:endParaRPr lang="en-GB"/>
          </a:p>
        </p:txBody>
      </p:sp>
    </p:spTree>
    <p:extLst>
      <p:ext uri="{BB962C8B-B14F-4D97-AF65-F5344CB8AC3E}">
        <p14:creationId xmlns:p14="http://schemas.microsoft.com/office/powerpoint/2010/main" val="3426393554"/>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fld id="{EE7EA09C-45E1-43A7-B049-3ED432A967F0}" type="datetimeFigureOut">
              <a:rPr lang="en-GB" smtClean="0"/>
              <a:t>18/11/2023</a:t>
            </a:fld>
            <a:endParaRPr lang="en-GB"/>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ro-RO"/>
              <a:t>Faceţi clic pentru a edita Master stiluri text</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ro-RO"/>
              <a:t>Faceţi clic pentru a edita Master stiluri text</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ro-RO"/>
              <a:t>Faceţi clic pentru a edita Master stiluri text</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endParaRPr lang="en-GB"/>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2983887054"/>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ați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endParaRPr lang="en-GB"/>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194500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endParaRPr lang="en-GB"/>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264955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endParaRPr lang="en-GB"/>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102463372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a:p>
            <a:pPr lvl="1"/>
            <a:r>
              <a:rPr lang="ro-RO"/>
              <a:t>al doilea nivel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endParaRPr lang="en-GB"/>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1583163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fld id="{EE7EA09C-45E1-43A7-B049-3ED432A967F0}" type="datetimeFigureOut">
              <a:rPr lang="en-GB" smtClean="0"/>
              <a:t>18/11/2023</a:t>
            </a:fld>
            <a:endParaRPr lang="en-GB"/>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endParaRPr lang="en-GB"/>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54065855"/>
      </p:ext>
    </p:extLst>
  </p:cSld>
  <p:clrMapOvr>
    <a:masterClrMapping/>
  </p:clrMapOvr>
  <p:extLst>
    <p:ext uri="{DCECCB84-F9BA-43D5-87BE-67443E8EF086}">
      <p15:sldGuideLst xmlns:p15="http://schemas.microsoft.com/office/powerpoint/2012/main">
        <p15:guide id="1" orient="horz" pos="23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u și conțin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Rectangle 23">
            <a:extLst>
              <a:ext uri="{FF2B5EF4-FFF2-40B4-BE49-F238E27FC236}">
                <a16:creationId xmlns:a16="http://schemas.microsoft.com/office/drawing/2014/main" id="{AB92D86A-5036-415A-B056-A55CB2E0C2C9}"/>
              </a:ext>
            </a:extLst>
          </p:cNvPr>
          <p:cNvSpPr/>
          <p:nvPr/>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endParaRPr lang="en-GB"/>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750639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ro-RO"/>
              <a:t>Faceți clic pe pictogramă pentru a adăuga o imagine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ro-RO"/>
              <a:t>Faceți clic pe pictogramă pentru a adăuga o imagine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ro-RO"/>
              <a:t>Faceți clic pe pictogramă pentru a adăuga o imagine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ro-RO"/>
              <a:t>Faceți clic pe pictogramă pentru a adăuga o imagine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fld id="{EE7EA09C-45E1-43A7-B049-3ED432A967F0}" type="datetimeFigureOut">
              <a:rPr lang="en-GB" smtClean="0"/>
              <a:t>18/11/2023</a:t>
            </a:fld>
            <a:endParaRPr lang="en-GB"/>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endParaRPr lang="en-GB"/>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2626142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ro-RO"/>
              <a:t>Faceți clic pe pictogramă pentru a adăuga o imagine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ro-RO"/>
              <a:t>Faceți clic pe pictogramă pentru a adăuga o imagine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ro-RO"/>
              <a:t>Faceți clic pe pictogramă pentru a adăuga o imagine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ro-RO"/>
              <a:t>Faceți clic pe pictogramă pentru a adăuga o imagine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ro-RO"/>
              <a:t>Faceți clic pe pictogramă pentru a adăuga o imagine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ro-RO"/>
              <a:t>Faceți clic pe pictogramă pentru a adăuga o imagine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ro-RO"/>
              <a:t>Faceți clic pe pictogramă pentru a adăuga o imagine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ro-RO"/>
              <a:t>Faceți clic pe pictogramă pentru a adăuga o imagine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fld id="{EE7EA09C-45E1-43A7-B049-3ED432A967F0}" type="datetimeFigureOut">
              <a:rPr lang="en-GB" smtClean="0"/>
              <a:t>18/11/2023</a:t>
            </a:fld>
            <a:endParaRPr lang="en-GB"/>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endParaRPr lang="en-GB"/>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2936137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60" name="Text Placeholder 6">
            <a:extLst>
              <a:ext uri="{FF2B5EF4-FFF2-40B4-BE49-F238E27FC236}">
                <a16:creationId xmlns:a16="http://schemas.microsoft.com/office/drawing/2014/main" id="{2CC7AB2F-529F-426C-8BD7-C55E70689042}"/>
              </a:ext>
            </a:extLst>
          </p:cNvPr>
          <p:cNvSpPr>
            <a:spLocks noGrp="1"/>
          </p:cNvSpPr>
          <p:nvPr>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fld id="{EE7EA09C-45E1-43A7-B049-3ED432A967F0}" type="datetimeFigureOut">
              <a:rPr lang="en-GB" smtClean="0"/>
              <a:t>18/11/2023</a:t>
            </a:fld>
            <a:endParaRPr lang="en-GB"/>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endParaRPr lang="en-GB"/>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373058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24" name="Rectangle 23">
            <a:extLst>
              <a:ext uri="{FF2B5EF4-FFF2-40B4-BE49-F238E27FC236}">
                <a16:creationId xmlns:a16="http://schemas.microsoft.com/office/drawing/2014/main" id="{808ADBC6-C9BE-4302-A86A-4AC842874C24}"/>
              </a:ext>
            </a:extLst>
          </p:cNvPr>
          <p:cNvSpPr/>
          <p:nvPr/>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endParaRPr lang="en-GB"/>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3323086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endParaRPr lang="en-GB"/>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367961291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endParaRPr lang="en-GB"/>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359194710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fld id="{EE7EA09C-45E1-43A7-B049-3ED432A967F0}" type="datetimeFigureOut">
              <a:rPr lang="en-GB" smtClean="0"/>
              <a:t>18/11/2023</a:t>
            </a:fld>
            <a:endParaRPr lang="en-GB"/>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endParaRPr lang="en-GB"/>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475108064"/>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endParaRPr lang="en-GB"/>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401862128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ro-RO"/>
              <a:t>Faceţi clic pentru a edita Master stiluri text</a:t>
            </a:r>
          </a:p>
        </p:txBody>
      </p:sp>
      <p:sp>
        <p:nvSpPr>
          <p:cNvPr id="32" name="Rectangle 31">
            <a:extLst>
              <a:ext uri="{FF2B5EF4-FFF2-40B4-BE49-F238E27FC236}">
                <a16:creationId xmlns:a16="http://schemas.microsoft.com/office/drawing/2014/main" id="{F4EB6F2E-2621-4EB5-A04D-906FD08CED87}"/>
              </a:ext>
            </a:extLst>
          </p:cNvPr>
          <p:cNvSpPr/>
          <p:nvPr/>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fld id="{EE7EA09C-45E1-43A7-B049-3ED432A967F0}" type="datetimeFigureOut">
              <a:rPr lang="en-GB" smtClean="0"/>
              <a:t>18/11/2023</a:t>
            </a:fld>
            <a:endParaRPr lang="en-GB"/>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endParaRPr lang="en-GB"/>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181175726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tet secțiune">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fld id="{EE7EA09C-45E1-43A7-B049-3ED432A967F0}" type="datetimeFigureOut">
              <a:rPr lang="en-GB" smtClean="0"/>
              <a:t>18/11/2023</a:t>
            </a:fld>
            <a:endParaRPr lang="en-GB"/>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endParaRPr lang="en-GB"/>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120C9E4A-B851-4C48-8047-1C6122E3EF48}" type="slidenum">
              <a:rPr lang="en-GB" smtClean="0"/>
              <a:t>‹#›</a:t>
            </a:fld>
            <a:endParaRPr lang="en-GB"/>
          </a:p>
        </p:txBody>
      </p:sp>
      <p:sp>
        <p:nvSpPr>
          <p:cNvPr id="75" name="Oval 74">
            <a:extLst>
              <a:ext uri="{FF2B5EF4-FFF2-40B4-BE49-F238E27FC236}">
                <a16:creationId xmlns:a16="http://schemas.microsoft.com/office/drawing/2014/main" id="{BCF3BD55-FF25-4CA9-8016-81AEB8AA43E8}"/>
              </a:ext>
            </a:extLst>
          </p:cNvPr>
          <p:cNvSpPr/>
          <p:nvPr/>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74799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ro-RO"/>
              <a:t>Faceți clic pe pictogramă pentru a adăuga imaginea online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ro-RO"/>
              <a:t>Faceți clic pe pictogramă pentru a adăuga imaginea online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ro-RO"/>
              <a:t>Faceți clic pe pictogramă pentru a adăuga imaginea online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endParaRPr lang="en-GB"/>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126561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ro-RO"/>
              <a:t>Faceţi clic pentru a edita Master stiluri text</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ro-RO"/>
              <a:t>Faceţi clic pentru a edita Master stiluri text</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ro-RO"/>
              <a:t>Faceţi clic pentru a edita Master stiluri text</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fld id="{EE7EA09C-45E1-43A7-B049-3ED432A967F0}" type="datetimeFigureOut">
              <a:rPr lang="en-GB" smtClean="0"/>
              <a:t>18/11/2023</a:t>
            </a:fld>
            <a:endParaRPr lang="en-GB"/>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endParaRPr lang="en-GB"/>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2691005155"/>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a:t>Faceți clic pentru a edita stilul de titlu coordonator</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E7EA09C-45E1-43A7-B049-3ED432A967F0}" type="datetimeFigureOut">
              <a:rPr lang="en-GB" smtClean="0"/>
              <a:t>18/11/2023</a:t>
            </a:fld>
            <a:endParaRPr lang="en-GB"/>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20C9E4A-B851-4C48-8047-1C6122E3EF48}" type="slidenum">
              <a:rPr lang="en-GB" smtClean="0"/>
              <a:t>‹#›</a:t>
            </a:fld>
            <a:endParaRPr lang="en-GB"/>
          </a:p>
        </p:txBody>
      </p:sp>
    </p:spTree>
    <p:extLst>
      <p:ext uri="{BB962C8B-B14F-4D97-AF65-F5344CB8AC3E}">
        <p14:creationId xmlns:p14="http://schemas.microsoft.com/office/powerpoint/2010/main" val="236944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2B73892-3910-BD39-EA73-08BC931BC1B1}"/>
              </a:ext>
            </a:extLst>
          </p:cNvPr>
          <p:cNvSpPr>
            <a:spLocks noGrp="1"/>
          </p:cNvSpPr>
          <p:nvPr>
            <p:ph type="ctrTitle"/>
          </p:nvPr>
        </p:nvSpPr>
        <p:spPr/>
        <p:txBody>
          <a:bodyPr/>
          <a:lstStyle/>
          <a:p>
            <a:r>
              <a:rPr lang="en-US" dirty="0"/>
              <a:t>The Clever Adventurer</a:t>
            </a:r>
            <a:endParaRPr lang="en-GB" dirty="0"/>
          </a:p>
        </p:txBody>
      </p:sp>
      <p:sp>
        <p:nvSpPr>
          <p:cNvPr id="3" name="Subtitlu 2">
            <a:extLst>
              <a:ext uri="{FF2B5EF4-FFF2-40B4-BE49-F238E27FC236}">
                <a16:creationId xmlns:a16="http://schemas.microsoft.com/office/drawing/2014/main" id="{77455C0D-1F62-FBE4-6530-23B9A5B99724}"/>
              </a:ext>
            </a:extLst>
          </p:cNvPr>
          <p:cNvSpPr>
            <a:spLocks noGrp="1"/>
          </p:cNvSpPr>
          <p:nvPr>
            <p:ph type="subTitle" idx="1"/>
          </p:nvPr>
        </p:nvSpPr>
        <p:spPr/>
        <p:txBody>
          <a:bodyPr/>
          <a:lstStyle/>
          <a:p>
            <a:pPr algn="l"/>
            <a:r>
              <a:rPr lang="en-US" dirty="0"/>
              <a:t>Rascanu Dragos</a:t>
            </a:r>
          </a:p>
          <a:p>
            <a:pPr algn="l"/>
            <a:r>
              <a:rPr lang="en-US" dirty="0"/>
              <a:t>FILS</a:t>
            </a:r>
            <a:endParaRPr lang="en-GB" dirty="0"/>
          </a:p>
        </p:txBody>
      </p:sp>
    </p:spTree>
    <p:extLst>
      <p:ext uri="{BB962C8B-B14F-4D97-AF65-F5344CB8AC3E}">
        <p14:creationId xmlns:p14="http://schemas.microsoft.com/office/powerpoint/2010/main" val="2731047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914400" y="896112"/>
            <a:ext cx="10363200" cy="1325880"/>
          </a:xfrm>
        </p:spPr>
        <p:txBody>
          <a:bodyPr/>
          <a:lstStyle/>
          <a:p>
            <a:r>
              <a:rPr lang="en-US" dirty="0"/>
              <a:t>Login and register page</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868679" y="4541261"/>
            <a:ext cx="4434839" cy="1645530"/>
          </a:xfrm>
        </p:spPr>
        <p:txBody>
          <a:bodyPr vert="horz" lIns="91440" tIns="45720" rIns="91440" bIns="45720" rtlCol="0" anchor="t">
            <a:noAutofit/>
          </a:bodyPr>
          <a:lstStyle/>
          <a:p>
            <a:r>
              <a:rPr lang="en-US" dirty="0"/>
              <a:t>A simple login page which checks if the email is in the database and if the password corresponds to that email.</a:t>
            </a:r>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6517532" y="4541261"/>
            <a:ext cx="4605762" cy="1645530"/>
          </a:xfrm>
        </p:spPr>
        <p:txBody>
          <a:bodyPr/>
          <a:lstStyle/>
          <a:p>
            <a:r>
              <a:rPr lang="en-ZA" noProof="1"/>
              <a:t>A register page in which the password, email, and username are added in the database. The idea of creating an user was for adding the future objectives of a level system and a scoreboard.</a:t>
            </a:r>
            <a:endParaRPr lang="en-US" dirty="0"/>
          </a:p>
        </p:txBody>
      </p:sp>
      <p:sp>
        <p:nvSpPr>
          <p:cNvPr id="25" name="Date Placeholder 24">
            <a:extLst>
              <a:ext uri="{FF2B5EF4-FFF2-40B4-BE49-F238E27FC236}">
                <a16:creationId xmlns:a16="http://schemas.microsoft.com/office/drawing/2014/main" id="{30EE1282-C186-4186-81BA-B5AF1F1BCE1A}"/>
              </a:ext>
            </a:extLst>
          </p:cNvPr>
          <p:cNvSpPr>
            <a:spLocks noGrp="1"/>
          </p:cNvSpPr>
          <p:nvPr>
            <p:ph type="dt" sz="half" idx="10"/>
          </p:nvPr>
        </p:nvSpPr>
        <p:spPr>
          <a:xfrm>
            <a:off x="914400" y="6353175"/>
            <a:ext cx="1097280" cy="365125"/>
          </a:xfrm>
        </p:spPr>
        <p:txBody>
          <a:bodyPr/>
          <a:lstStyle/>
          <a:p>
            <a:r>
              <a:rPr lang="en-US" dirty="0"/>
              <a:t>20XX</a:t>
            </a:r>
          </a:p>
        </p:txBody>
      </p:sp>
      <p:sp>
        <p:nvSpPr>
          <p:cNvPr id="26" name="Footer Placeholder 25">
            <a:extLst>
              <a:ext uri="{FF2B5EF4-FFF2-40B4-BE49-F238E27FC236}">
                <a16:creationId xmlns:a16="http://schemas.microsoft.com/office/drawing/2014/main" id="{475DB075-B851-4F39-BA9F-B73949568323}"/>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23" name="Imagine 22">
            <a:extLst>
              <a:ext uri="{FF2B5EF4-FFF2-40B4-BE49-F238E27FC236}">
                <a16:creationId xmlns:a16="http://schemas.microsoft.com/office/drawing/2014/main" id="{1D2A2B69-8181-397B-C649-FDD15EB01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 y="1670521"/>
            <a:ext cx="4434839" cy="2494597"/>
          </a:xfrm>
          <a:prstGeom prst="rect">
            <a:avLst/>
          </a:prstGeom>
        </p:spPr>
      </p:pic>
      <p:pic>
        <p:nvPicPr>
          <p:cNvPr id="29" name="Imagine 28">
            <a:extLst>
              <a:ext uri="{FF2B5EF4-FFF2-40B4-BE49-F238E27FC236}">
                <a16:creationId xmlns:a16="http://schemas.microsoft.com/office/drawing/2014/main" id="{06D9C11A-947E-B9EE-2D9D-AE661FAD3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532" y="1670521"/>
            <a:ext cx="4605763" cy="2494596"/>
          </a:xfrm>
          <a:prstGeom prst="rect">
            <a:avLst/>
          </a:prstGeom>
        </p:spPr>
      </p:pic>
    </p:spTree>
    <p:extLst>
      <p:ext uri="{BB962C8B-B14F-4D97-AF65-F5344CB8AC3E}">
        <p14:creationId xmlns:p14="http://schemas.microsoft.com/office/powerpoint/2010/main" val="1386261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914400" y="896112"/>
            <a:ext cx="10363200" cy="1325880"/>
          </a:xfrm>
        </p:spPr>
        <p:txBody>
          <a:bodyPr/>
          <a:lstStyle/>
          <a:p>
            <a:r>
              <a:rPr lang="en-US" dirty="0"/>
              <a:t>Gameplay and </a:t>
            </a:r>
            <a:r>
              <a:rPr lang="en-US" dirty="0" err="1"/>
              <a:t>ui</a:t>
            </a:r>
            <a:endParaRPr lang="en-US" dirty="0"/>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868679" y="4541260"/>
            <a:ext cx="10454644" cy="1815089"/>
          </a:xfrm>
        </p:spPr>
        <p:txBody>
          <a:bodyPr vert="horz" lIns="91440" tIns="45720" rIns="91440" bIns="45720" rtlCol="0" anchor="t">
            <a:noAutofit/>
          </a:bodyPr>
          <a:lstStyle/>
          <a:p>
            <a:r>
              <a:rPr lang="en-US" dirty="0"/>
              <a:t>Screenshots from the game. On the top left side, there are three elements: the scoreboard, the time and the lives.  User can win the game by reaching the end of the level or by having more than 50 score points by the end of the 50 seconds limit. Player can lose if it does not have any more lives or if it has less than 50 points by the end of the limit. There is a logout button for logging out and also a scoreboard button which does not work yet. After the game ends, it will automatically restart after 5 seconds.</a:t>
            </a:r>
          </a:p>
          <a:p>
            <a:r>
              <a:rPr lang="en-US" dirty="0"/>
              <a:t>The game includes background layers, platforms, challenges and four types of enemies, all of which were either edited or made by me in photoshop.</a:t>
            </a:r>
          </a:p>
        </p:txBody>
      </p:sp>
      <p:sp>
        <p:nvSpPr>
          <p:cNvPr id="25" name="Date Placeholder 24">
            <a:extLst>
              <a:ext uri="{FF2B5EF4-FFF2-40B4-BE49-F238E27FC236}">
                <a16:creationId xmlns:a16="http://schemas.microsoft.com/office/drawing/2014/main" id="{30EE1282-C186-4186-81BA-B5AF1F1BCE1A}"/>
              </a:ext>
            </a:extLst>
          </p:cNvPr>
          <p:cNvSpPr>
            <a:spLocks noGrp="1"/>
          </p:cNvSpPr>
          <p:nvPr>
            <p:ph type="dt" sz="half" idx="10"/>
          </p:nvPr>
        </p:nvSpPr>
        <p:spPr>
          <a:xfrm>
            <a:off x="914400" y="6353175"/>
            <a:ext cx="1097280" cy="365125"/>
          </a:xfrm>
        </p:spPr>
        <p:txBody>
          <a:bodyPr/>
          <a:lstStyle/>
          <a:p>
            <a:r>
              <a:rPr lang="en-US" dirty="0"/>
              <a:t>20XX</a:t>
            </a:r>
          </a:p>
        </p:txBody>
      </p:sp>
      <p:sp>
        <p:nvSpPr>
          <p:cNvPr id="26" name="Footer Placeholder 25">
            <a:extLst>
              <a:ext uri="{FF2B5EF4-FFF2-40B4-BE49-F238E27FC236}">
                <a16:creationId xmlns:a16="http://schemas.microsoft.com/office/drawing/2014/main" id="{475DB075-B851-4F39-BA9F-B73949568323}"/>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5" name="Imagine 4">
            <a:extLst>
              <a:ext uri="{FF2B5EF4-FFF2-40B4-BE49-F238E27FC236}">
                <a16:creationId xmlns:a16="http://schemas.microsoft.com/office/drawing/2014/main" id="{13156E85-0030-83A7-68CD-7F7754DC4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79" y="1613403"/>
            <a:ext cx="4762498" cy="2678905"/>
          </a:xfrm>
          <a:prstGeom prst="rect">
            <a:avLst/>
          </a:prstGeom>
        </p:spPr>
      </p:pic>
      <p:pic>
        <p:nvPicPr>
          <p:cNvPr id="7" name="Imagine 6">
            <a:extLst>
              <a:ext uri="{FF2B5EF4-FFF2-40B4-BE49-F238E27FC236}">
                <a16:creationId xmlns:a16="http://schemas.microsoft.com/office/drawing/2014/main" id="{ACDFDA91-6287-0B42-088D-0556F29D8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825" y="1613403"/>
            <a:ext cx="4762498" cy="2678905"/>
          </a:xfrm>
          <a:prstGeom prst="rect">
            <a:avLst/>
          </a:prstGeom>
        </p:spPr>
      </p:pic>
    </p:spTree>
    <p:extLst>
      <p:ext uri="{BB962C8B-B14F-4D97-AF65-F5344CB8AC3E}">
        <p14:creationId xmlns:p14="http://schemas.microsoft.com/office/powerpoint/2010/main" val="120826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914400" y="896112"/>
            <a:ext cx="10363200" cy="1325880"/>
          </a:xfrm>
        </p:spPr>
        <p:txBody>
          <a:bodyPr/>
          <a:lstStyle/>
          <a:p>
            <a:r>
              <a:rPr lang="en-US" dirty="0"/>
              <a:t>Challenges and pause </a:t>
            </a:r>
            <a:r>
              <a:rPr lang="en-US" dirty="0" err="1"/>
              <a:t>ui</a:t>
            </a:r>
            <a:endParaRPr lang="en-US" dirty="0"/>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868679" y="4541261"/>
            <a:ext cx="10454644" cy="1645530"/>
          </a:xfrm>
        </p:spPr>
        <p:txBody>
          <a:bodyPr vert="horz" lIns="91440" tIns="45720" rIns="91440" bIns="45720" rtlCol="0" anchor="t">
            <a:noAutofit/>
          </a:bodyPr>
          <a:lstStyle/>
          <a:p>
            <a:r>
              <a:rPr lang="en-US" dirty="0"/>
              <a:t>The first two screenshots represent the UI for the two challenges available on the platforms. First one contains question whose answer will be written in the display and submitted. This question, if correct, adds 7 to the score. There is a second type of challenge containing a question with four options with a plus 5 to the score if correct. </a:t>
            </a:r>
          </a:p>
          <a:p>
            <a:r>
              <a:rPr lang="en-US" dirty="0"/>
              <a:t>Third screenshot represents a pause UI, activated when pressing the esc button.</a:t>
            </a:r>
          </a:p>
        </p:txBody>
      </p:sp>
      <p:sp>
        <p:nvSpPr>
          <p:cNvPr id="25" name="Date Placeholder 24">
            <a:extLst>
              <a:ext uri="{FF2B5EF4-FFF2-40B4-BE49-F238E27FC236}">
                <a16:creationId xmlns:a16="http://schemas.microsoft.com/office/drawing/2014/main" id="{30EE1282-C186-4186-81BA-B5AF1F1BCE1A}"/>
              </a:ext>
            </a:extLst>
          </p:cNvPr>
          <p:cNvSpPr>
            <a:spLocks noGrp="1"/>
          </p:cNvSpPr>
          <p:nvPr>
            <p:ph type="dt" sz="half" idx="10"/>
          </p:nvPr>
        </p:nvSpPr>
        <p:spPr>
          <a:xfrm>
            <a:off x="914400" y="6353175"/>
            <a:ext cx="1097280" cy="365125"/>
          </a:xfrm>
        </p:spPr>
        <p:txBody>
          <a:bodyPr/>
          <a:lstStyle/>
          <a:p>
            <a:r>
              <a:rPr lang="en-US" dirty="0"/>
              <a:t>20XX</a:t>
            </a:r>
          </a:p>
        </p:txBody>
      </p:sp>
      <p:sp>
        <p:nvSpPr>
          <p:cNvPr id="26" name="Footer Placeholder 25">
            <a:extLst>
              <a:ext uri="{FF2B5EF4-FFF2-40B4-BE49-F238E27FC236}">
                <a16:creationId xmlns:a16="http://schemas.microsoft.com/office/drawing/2014/main" id="{475DB075-B851-4F39-BA9F-B73949568323}"/>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6" name="Imagine 5">
            <a:extLst>
              <a:ext uri="{FF2B5EF4-FFF2-40B4-BE49-F238E27FC236}">
                <a16:creationId xmlns:a16="http://schemas.microsoft.com/office/drawing/2014/main" id="{24909F0A-2532-5C85-215F-17F28B459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20" y="2069432"/>
            <a:ext cx="3952993" cy="2302269"/>
          </a:xfrm>
          <a:prstGeom prst="rect">
            <a:avLst/>
          </a:prstGeom>
        </p:spPr>
      </p:pic>
      <p:pic>
        <p:nvPicPr>
          <p:cNvPr id="9" name="Imagine 8">
            <a:extLst>
              <a:ext uri="{FF2B5EF4-FFF2-40B4-BE49-F238E27FC236}">
                <a16:creationId xmlns:a16="http://schemas.microsoft.com/office/drawing/2014/main" id="{65463386-48B4-7415-7FF6-D0DDF7A9D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077" y="2069432"/>
            <a:ext cx="3755512" cy="2302269"/>
          </a:xfrm>
          <a:prstGeom prst="rect">
            <a:avLst/>
          </a:prstGeom>
        </p:spPr>
      </p:pic>
      <p:pic>
        <p:nvPicPr>
          <p:cNvPr id="11" name="Imagine 10">
            <a:extLst>
              <a:ext uri="{FF2B5EF4-FFF2-40B4-BE49-F238E27FC236}">
                <a16:creationId xmlns:a16="http://schemas.microsoft.com/office/drawing/2014/main" id="{44CB1C9B-6982-CB0D-4026-0BAE49EA1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068" y="2061276"/>
            <a:ext cx="3755512" cy="2310425"/>
          </a:xfrm>
          <a:prstGeom prst="rect">
            <a:avLst/>
          </a:prstGeom>
        </p:spPr>
      </p:pic>
    </p:spTree>
    <p:extLst>
      <p:ext uri="{BB962C8B-B14F-4D97-AF65-F5344CB8AC3E}">
        <p14:creationId xmlns:p14="http://schemas.microsoft.com/office/powerpoint/2010/main" val="1498216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937760" y="898525"/>
            <a:ext cx="6400800" cy="132588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37760" y="2254670"/>
            <a:ext cx="6400800" cy="4114800"/>
          </a:xfrm>
        </p:spPr>
        <p:txBody>
          <a:bodyPr vert="horz" lIns="91440" tIns="45720" rIns="91440" bIns="45720" rtlCol="0" anchor="t">
            <a:normAutofit/>
          </a:bodyPr>
          <a:lstStyle/>
          <a:p>
            <a:r>
              <a:rPr lang="en-US" dirty="0"/>
              <a:t>I plan on working on all the objectives mentioned and on refining the already implemented elements. </a:t>
            </a:r>
            <a:r>
              <a:rPr lang="en-GB" dirty="0"/>
              <a:t>The game is a result of my effort and creativity, showcasing my skills in game development and graphic design and I hope that I can improve as much as possible.</a:t>
            </a:r>
            <a:endParaRPr lang="en-US" dirty="0"/>
          </a:p>
        </p:txBody>
      </p:sp>
      <p:sp>
        <p:nvSpPr>
          <p:cNvPr id="4" name="Date Placeholder 3">
            <a:extLst>
              <a:ext uri="{FF2B5EF4-FFF2-40B4-BE49-F238E27FC236}">
                <a16:creationId xmlns:a16="http://schemas.microsoft.com/office/drawing/2014/main" id="{783DCDC2-CD20-4DB5-9E57-C77BD206EA93}"/>
              </a:ext>
            </a:extLst>
          </p:cNvPr>
          <p:cNvSpPr>
            <a:spLocks noGrp="1"/>
          </p:cNvSpPr>
          <p:nvPr>
            <p:ph type="dt" sz="half" idx="10"/>
          </p:nvPr>
        </p:nvSpPr>
        <p:spPr>
          <a:xfrm>
            <a:off x="4937760" y="6353175"/>
            <a:ext cx="1097280" cy="365125"/>
          </a:xfrm>
        </p:spPr>
        <p:txBody>
          <a:bodyPr/>
          <a:lstStyle/>
          <a:p>
            <a:r>
              <a:rPr lang="en-US" dirty="0"/>
              <a:t>20XX</a:t>
            </a:r>
          </a:p>
        </p:txBody>
      </p:sp>
      <p:sp>
        <p:nvSpPr>
          <p:cNvPr id="5" name="Footer Placeholder 4">
            <a:extLst>
              <a:ext uri="{FF2B5EF4-FFF2-40B4-BE49-F238E27FC236}">
                <a16:creationId xmlns:a16="http://schemas.microsoft.com/office/drawing/2014/main" id="{36CE3610-5D4C-4D4E-9629-C65577BBB474}"/>
              </a:ext>
            </a:extLst>
          </p:cNvPr>
          <p:cNvSpPr>
            <a:spLocks noGrp="1"/>
          </p:cNvSpPr>
          <p:nvPr>
            <p:ph type="ftr" sz="quarter" idx="11"/>
          </p:nvPr>
        </p:nvSpPr>
        <p:spPr>
          <a:xfrm>
            <a:off x="7436167" y="6350000"/>
            <a:ext cx="22860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96000" y="2373549"/>
            <a:ext cx="5486400" cy="1408788"/>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914400" y="896112"/>
            <a:ext cx="6800850" cy="1325880"/>
          </a:xfrm>
        </p:spPr>
        <p:txBody>
          <a:bodyPr/>
          <a:lstStyle/>
          <a:p>
            <a:r>
              <a:rPr lang="en-US" dirty="0"/>
              <a:t>Content</a:t>
            </a:r>
          </a:p>
        </p:txBody>
      </p:sp>
      <p:sp>
        <p:nvSpPr>
          <p:cNvPr id="23" name="Text Placeholder 22">
            <a:extLst>
              <a:ext uri="{FF2B5EF4-FFF2-40B4-BE49-F238E27FC236}">
                <a16:creationId xmlns:a16="http://schemas.microsoft.com/office/drawing/2014/main" id="{41BDD77E-A892-4E87-9B6D-EF78B0038A44}"/>
              </a:ext>
            </a:extLst>
          </p:cNvPr>
          <p:cNvSpPr>
            <a:spLocks noGrp="1"/>
          </p:cNvSpPr>
          <p:nvPr>
            <p:ph type="body" sz="quarter" idx="15"/>
          </p:nvPr>
        </p:nvSpPr>
        <p:spPr>
          <a:xfrm>
            <a:off x="914400" y="2084832"/>
            <a:ext cx="3200400" cy="3877056"/>
          </a:xfrm>
        </p:spPr>
        <p:txBody>
          <a:bodyPr/>
          <a:lstStyle/>
          <a:p>
            <a:pPr marL="342900" indent="-342900">
              <a:buFont typeface="Arial" panose="020B0604020202020204" pitchFamily="34" charset="0"/>
              <a:buChar char="•"/>
            </a:pPr>
            <a:r>
              <a:rPr lang="en-US" dirty="0"/>
              <a:t>Languages</a:t>
            </a:r>
          </a:p>
          <a:p>
            <a:pPr marL="342900" indent="-342900">
              <a:buFont typeface="Arial" panose="020B0604020202020204" pitchFamily="34" charset="0"/>
              <a:buChar char="•"/>
            </a:pPr>
            <a:r>
              <a:rPr lang="en-US" dirty="0"/>
              <a:t>Advantages</a:t>
            </a:r>
          </a:p>
          <a:p>
            <a:pPr marL="342900" indent="-342900">
              <a:buFont typeface="Arial" panose="020B0604020202020204" pitchFamily="34" charset="0"/>
              <a:buChar char="•"/>
            </a:pPr>
            <a:r>
              <a:rPr lang="en-US" dirty="0"/>
              <a:t>Disadvantages</a:t>
            </a:r>
          </a:p>
          <a:p>
            <a:pPr marL="342900" indent="-342900">
              <a:buFont typeface="Arial" panose="020B0604020202020204" pitchFamily="34" charset="0"/>
              <a:buChar char="•"/>
            </a:pPr>
            <a:r>
              <a:rPr lang="en-ZA" dirty="0"/>
              <a:t>Comparison with other games</a:t>
            </a:r>
          </a:p>
          <a:p>
            <a:pPr marL="342900" indent="-342900">
              <a:buFont typeface="Arial" panose="020B0604020202020204" pitchFamily="34" charset="0"/>
              <a:buChar char="•"/>
            </a:pPr>
            <a:r>
              <a:rPr lang="en-ZA" dirty="0"/>
              <a:t>objectives</a:t>
            </a:r>
          </a:p>
          <a:p>
            <a:pPr marL="342900" indent="-342900">
              <a:buFont typeface="Arial" panose="020B0604020202020204" pitchFamily="34" charset="0"/>
              <a:buChar char="•"/>
            </a:pPr>
            <a:r>
              <a:rPr lang="en-US" dirty="0"/>
              <a:t>Presentation of the application</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endParaRPr lang="en-US" dirty="0"/>
          </a:p>
          <a:p>
            <a:endParaRPr lang="en-US" dirty="0"/>
          </a:p>
        </p:txBody>
      </p:sp>
      <p:sp>
        <p:nvSpPr>
          <p:cNvPr id="3" name="Date Placeholder 2">
            <a:extLst>
              <a:ext uri="{FF2B5EF4-FFF2-40B4-BE49-F238E27FC236}">
                <a16:creationId xmlns:a16="http://schemas.microsoft.com/office/drawing/2014/main" id="{54E3FF72-DB34-4BB6-A010-93B275EE2740}"/>
              </a:ext>
            </a:extLst>
          </p:cNvPr>
          <p:cNvSpPr>
            <a:spLocks noGrp="1"/>
          </p:cNvSpPr>
          <p:nvPr>
            <p:ph type="dt" sz="half" idx="10"/>
          </p:nvPr>
        </p:nvSpPr>
        <p:spPr>
          <a:xfrm>
            <a:off x="914400" y="6355080"/>
            <a:ext cx="1097280" cy="365125"/>
          </a:xfrm>
        </p:spPr>
        <p:txBody>
          <a:bodyPr/>
          <a:lstStyle/>
          <a:p>
            <a:r>
              <a:rPr lang="en-US" dirty="0"/>
              <a:t>20XX</a:t>
            </a:r>
          </a:p>
        </p:txBody>
      </p:sp>
      <p:sp>
        <p:nvSpPr>
          <p:cNvPr id="5" name="Footer Placeholder 4">
            <a:extLst>
              <a:ext uri="{FF2B5EF4-FFF2-40B4-BE49-F238E27FC236}">
                <a16:creationId xmlns:a16="http://schemas.microsoft.com/office/drawing/2014/main" id="{8CA13291-3BED-433C-95D4-9FD6E2828B18}"/>
              </a:ext>
            </a:extLst>
          </p:cNvPr>
          <p:cNvSpPr>
            <a:spLocks noGrp="1"/>
          </p:cNvSpPr>
          <p:nvPr>
            <p:ph type="ftr" sz="quarter" idx="11"/>
          </p:nvPr>
        </p:nvSpPr>
        <p:spPr>
          <a:xfrm>
            <a:off x="5499886" y="6355080"/>
            <a:ext cx="22860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791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3044952" y="898524"/>
            <a:ext cx="8232648" cy="1325880"/>
          </a:xfrm>
        </p:spPr>
        <p:txBody>
          <a:bodyPr/>
          <a:lstStyle/>
          <a:p>
            <a:r>
              <a:rPr lang="en-US" dirty="0"/>
              <a:t>Languages used</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idx="13"/>
          </p:nvPr>
        </p:nvSpPr>
        <p:spPr>
          <a:xfrm>
            <a:off x="3044952" y="2423160"/>
            <a:ext cx="2468880" cy="457200"/>
          </a:xfrm>
        </p:spPr>
        <p:txBody>
          <a:bodyPr/>
          <a:lstStyle/>
          <a:p>
            <a:r>
              <a:rPr lang="en-US" dirty="0"/>
              <a:t>Programming languages:</a:t>
            </a:r>
          </a:p>
          <a:p>
            <a:endParaRPr lang="en-ZA" dirty="0"/>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16"/>
          </p:nvPr>
        </p:nvSpPr>
        <p:spPr>
          <a:xfrm>
            <a:off x="3048000" y="2889504"/>
            <a:ext cx="2468880" cy="2743200"/>
          </a:xfrm>
        </p:spPr>
        <p:txBody>
          <a:bodyPr vert="horz" lIns="91440" tIns="45720" rIns="91440" bIns="45720" rtlCol="0" anchor="t">
            <a:normAutofit/>
          </a:bodyPr>
          <a:lstStyle/>
          <a:p>
            <a:r>
              <a:rPr lang="en-US" dirty="0" err="1"/>
              <a:t>Javascript</a:t>
            </a:r>
            <a:endParaRPr lang="en-US" dirty="0"/>
          </a:p>
          <a:p>
            <a:r>
              <a:rPr lang="en-US" dirty="0"/>
              <a:t>MySQL</a:t>
            </a:r>
          </a:p>
          <a:p>
            <a:endParaRPr lang="en-ZA" dirty="0"/>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5"/>
          </p:nvPr>
        </p:nvSpPr>
        <p:spPr>
          <a:xfrm>
            <a:off x="5926836" y="2423160"/>
            <a:ext cx="2468880" cy="457200"/>
          </a:xfrm>
        </p:spPr>
        <p:txBody>
          <a:bodyPr vert="horz" lIns="91440" tIns="45720" rIns="91440" bIns="45720" rtlCol="0" anchor="t">
            <a:normAutofit fontScale="77500" lnSpcReduction="20000"/>
          </a:bodyPr>
          <a:lstStyle/>
          <a:p>
            <a:pPr marL="0" indent="0">
              <a:buNone/>
            </a:pPr>
            <a:r>
              <a:rPr lang="en-GB" dirty="0"/>
              <a:t>Markup languages:</a:t>
            </a:r>
          </a:p>
        </p:txBody>
      </p:sp>
      <p:sp>
        <p:nvSpPr>
          <p:cNvPr id="3" name="Text Placeholder 2">
            <a:extLst>
              <a:ext uri="{FF2B5EF4-FFF2-40B4-BE49-F238E27FC236}">
                <a16:creationId xmlns:a16="http://schemas.microsoft.com/office/drawing/2014/main" id="{C37B42F1-D776-4124-8B16-57F2D738E61B}"/>
              </a:ext>
            </a:extLst>
          </p:cNvPr>
          <p:cNvSpPr>
            <a:spLocks noGrp="1"/>
          </p:cNvSpPr>
          <p:nvPr>
            <p:ph type="body" sz="quarter" idx="17"/>
          </p:nvPr>
        </p:nvSpPr>
        <p:spPr>
          <a:xfrm>
            <a:off x="5926836" y="2889504"/>
            <a:ext cx="2468880" cy="2743200"/>
          </a:xfrm>
        </p:spPr>
        <p:txBody>
          <a:bodyPr/>
          <a:lstStyle/>
          <a:p>
            <a:r>
              <a:rPr lang="en-GB" dirty="0"/>
              <a:t>HTML</a:t>
            </a:r>
          </a:p>
          <a:p>
            <a:r>
              <a:rPr lang="en-GB" dirty="0"/>
              <a:t>CSS</a:t>
            </a:r>
          </a:p>
          <a:p>
            <a:endParaRPr lang="en-ZA" noProof="1"/>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3"/>
          </p:nvPr>
        </p:nvSpPr>
        <p:spPr>
          <a:xfrm>
            <a:off x="8808720" y="2423160"/>
            <a:ext cx="2468880" cy="457200"/>
          </a:xfrm>
        </p:spPr>
        <p:txBody>
          <a:bodyPr/>
          <a:lstStyle/>
          <a:p>
            <a:r>
              <a:rPr lang="en-ZA" dirty="0"/>
              <a:t>Frameworks</a:t>
            </a:r>
          </a:p>
        </p:txBody>
      </p:sp>
      <p:sp>
        <p:nvSpPr>
          <p:cNvPr id="8" name="Text Placeholder 7">
            <a:extLst>
              <a:ext uri="{FF2B5EF4-FFF2-40B4-BE49-F238E27FC236}">
                <a16:creationId xmlns:a16="http://schemas.microsoft.com/office/drawing/2014/main" id="{C9E6EB39-B15D-4FE6-A30D-18F0F416CC9D}"/>
              </a:ext>
            </a:extLst>
          </p:cNvPr>
          <p:cNvSpPr>
            <a:spLocks noGrp="1"/>
          </p:cNvSpPr>
          <p:nvPr>
            <p:ph type="body" sz="quarter" idx="18"/>
          </p:nvPr>
        </p:nvSpPr>
        <p:spPr>
          <a:xfrm>
            <a:off x="8808720" y="2889504"/>
            <a:ext cx="2468880" cy="2743200"/>
          </a:xfrm>
        </p:spPr>
        <p:txBody>
          <a:bodyPr/>
          <a:lstStyle/>
          <a:p>
            <a:r>
              <a:rPr lang="en-ZA" dirty="0"/>
              <a:t>Node.js</a:t>
            </a:r>
          </a:p>
          <a:p>
            <a:r>
              <a:rPr lang="en-ZA" dirty="0"/>
              <a:t>Mysql2</a:t>
            </a:r>
          </a:p>
          <a:p>
            <a:r>
              <a:rPr lang="en-ZA" dirty="0"/>
              <a:t>Passport</a:t>
            </a:r>
          </a:p>
        </p:txBody>
      </p:sp>
      <p:sp>
        <p:nvSpPr>
          <p:cNvPr id="12" name="Date Placeholder 11">
            <a:extLst>
              <a:ext uri="{FF2B5EF4-FFF2-40B4-BE49-F238E27FC236}">
                <a16:creationId xmlns:a16="http://schemas.microsoft.com/office/drawing/2014/main" id="{F1D4EAB4-6E8F-44AD-A635-F321DC9478A1}"/>
              </a:ext>
            </a:extLst>
          </p:cNvPr>
          <p:cNvSpPr>
            <a:spLocks noGrp="1"/>
          </p:cNvSpPr>
          <p:nvPr>
            <p:ph type="dt" sz="half" idx="10"/>
          </p:nvPr>
        </p:nvSpPr>
        <p:spPr>
          <a:xfrm>
            <a:off x="3044952" y="6353175"/>
            <a:ext cx="1097280" cy="365125"/>
          </a:xfrm>
        </p:spPr>
        <p:txBody>
          <a:bodyPr/>
          <a:lstStyle/>
          <a:p>
            <a:r>
              <a:rPr lang="en-US" dirty="0"/>
              <a:t>20XX</a:t>
            </a:r>
          </a:p>
        </p:txBody>
      </p:sp>
      <p:sp>
        <p:nvSpPr>
          <p:cNvPr id="13" name="Footer Placeholder 12">
            <a:extLst>
              <a:ext uri="{FF2B5EF4-FFF2-40B4-BE49-F238E27FC236}">
                <a16:creationId xmlns:a16="http://schemas.microsoft.com/office/drawing/2014/main" id="{1B3EC7D9-8DEA-4D02-9A04-30C73A63FB23}"/>
              </a:ext>
            </a:extLst>
          </p:cNvPr>
          <p:cNvSpPr>
            <a:spLocks noGrp="1"/>
          </p:cNvSpPr>
          <p:nvPr>
            <p:ph type="ftr" sz="quarter" idx="11"/>
          </p:nvPr>
        </p:nvSpPr>
        <p:spPr>
          <a:xfrm>
            <a:off x="6489763" y="6350000"/>
            <a:ext cx="2286000" cy="365125"/>
          </a:xfrm>
        </p:spPr>
        <p:txBody>
          <a:bodyPr/>
          <a:lstStyle/>
          <a:p>
            <a:r>
              <a:rPr lang="en-US" dirty="0"/>
              <a:t>Pitch deck title</a:t>
            </a:r>
          </a:p>
        </p:txBody>
      </p:sp>
      <p:sp>
        <p:nvSpPr>
          <p:cNvPr id="14" name="Slide Number Placeholder 13">
            <a:extLst>
              <a:ext uri="{FF2B5EF4-FFF2-40B4-BE49-F238E27FC236}">
                <a16:creationId xmlns:a16="http://schemas.microsoft.com/office/drawing/2014/main" id="{B6D5B665-A640-4C90-A812-51AFE038FDF2}"/>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6720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5617" y="370819"/>
            <a:ext cx="9725026" cy="1325880"/>
          </a:xfrm>
        </p:spPr>
        <p:txBody>
          <a:bodyPr/>
          <a:lstStyle/>
          <a:p>
            <a:r>
              <a:rPr lang="en-ZA" dirty="0"/>
              <a:t>ADVANTAGES</a:t>
            </a:r>
          </a:p>
        </p:txBody>
      </p:sp>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1554480" y="1550756"/>
            <a:ext cx="2743200" cy="457200"/>
          </a:xfrm>
        </p:spPr>
        <p:txBody>
          <a:bodyPr/>
          <a:lstStyle/>
          <a:p>
            <a:r>
              <a:rPr lang="en-GB" dirty="0"/>
              <a:t>Platform Independence</a:t>
            </a:r>
            <a:endParaRPr lang="en-US" dirty="0"/>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1554480" y="2447568"/>
            <a:ext cx="2743200" cy="2962147"/>
          </a:xfrm>
        </p:spPr>
        <p:txBody>
          <a:bodyPr>
            <a:normAutofit/>
          </a:bodyPr>
          <a:lstStyle/>
          <a:p>
            <a:r>
              <a:rPr lang="en-GB" dirty="0"/>
              <a:t>JavaScript is a language that can run on multiple platforms, including web browsers and mobile devices. Thus, this game could be accessible to a wide audience in comparison to game written in c#, </a:t>
            </a:r>
            <a:r>
              <a:rPr lang="en-GB" dirty="0" err="1"/>
              <a:t>c++</a:t>
            </a:r>
            <a:r>
              <a:rPr lang="en-GB" dirty="0"/>
              <a:t>, python or java.</a:t>
            </a:r>
          </a:p>
          <a:p>
            <a:endParaRPr lang="en-US" dirty="0"/>
          </a:p>
        </p:txBody>
      </p:sp>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5045961" y="1550756"/>
            <a:ext cx="2743200" cy="457200"/>
          </a:xfrm>
        </p:spPr>
        <p:txBody>
          <a:bodyPr/>
          <a:lstStyle/>
          <a:p>
            <a:r>
              <a:rPr lang="en-GB" dirty="0"/>
              <a:t>Easy Distribution</a:t>
            </a:r>
            <a:endParaRPr lang="en-US" dirty="0"/>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5049890" y="2447569"/>
            <a:ext cx="2743200" cy="2962146"/>
          </a:xfrm>
        </p:spPr>
        <p:txBody>
          <a:bodyPr>
            <a:normAutofit/>
          </a:bodyPr>
          <a:lstStyle/>
          <a:p>
            <a:r>
              <a:rPr lang="en-GB" dirty="0"/>
              <a:t>The game is a browser-based game. This means that it can be easily distributed by hosting it on a web server or embedding it in a website. Players can access the game by simply visiting a URL.</a:t>
            </a:r>
          </a:p>
          <a:p>
            <a:endParaRPr lang="en-US" dirty="0"/>
          </a:p>
        </p:txBody>
      </p:sp>
      <p:sp>
        <p:nvSpPr>
          <p:cNvPr id="5" name="Text Placeholder 4">
            <a:extLst>
              <a:ext uri="{FF2B5EF4-FFF2-40B4-BE49-F238E27FC236}">
                <a16:creationId xmlns:a16="http://schemas.microsoft.com/office/drawing/2014/main" id="{771AD60F-B816-490D-81D4-73DD13910439}"/>
              </a:ext>
            </a:extLst>
          </p:cNvPr>
          <p:cNvSpPr>
            <a:spLocks noGrp="1"/>
          </p:cNvSpPr>
          <p:nvPr>
            <p:ph type="body" sz="quarter" idx="3"/>
          </p:nvPr>
        </p:nvSpPr>
        <p:spPr>
          <a:xfrm>
            <a:off x="8380095" y="1321015"/>
            <a:ext cx="2743200" cy="751367"/>
          </a:xfrm>
        </p:spPr>
        <p:txBody>
          <a:bodyPr/>
          <a:lstStyle/>
          <a:p>
            <a:r>
              <a:rPr lang="en-GB" dirty="0"/>
              <a:t>Integration with Web Technologies</a:t>
            </a:r>
            <a:endParaRPr lang="en-US" dirty="0"/>
          </a:p>
        </p:txBody>
      </p:sp>
      <p:sp>
        <p:nvSpPr>
          <p:cNvPr id="4" name="Content Placeholder 3">
            <a:extLst>
              <a:ext uri="{FF2B5EF4-FFF2-40B4-BE49-F238E27FC236}">
                <a16:creationId xmlns:a16="http://schemas.microsoft.com/office/drawing/2014/main" id="{FA5B6D57-2EB5-41BE-ACA0-29F300D5F21B}"/>
              </a:ext>
            </a:extLst>
          </p:cNvPr>
          <p:cNvSpPr>
            <a:spLocks noGrp="1"/>
          </p:cNvSpPr>
          <p:nvPr>
            <p:ph sz="half" idx="2"/>
          </p:nvPr>
        </p:nvSpPr>
        <p:spPr>
          <a:xfrm>
            <a:off x="8380095" y="2447570"/>
            <a:ext cx="2743200" cy="2962145"/>
          </a:xfrm>
        </p:spPr>
        <p:txBody>
          <a:bodyPr>
            <a:normAutofit/>
          </a:bodyPr>
          <a:lstStyle/>
          <a:p>
            <a:r>
              <a:rPr lang="en-GB" dirty="0"/>
              <a:t>JavaScript can seamlessly integrate with other web technologies like HTML and CSS. This allows you to incorporate multimedia elements, create user interfaces, and leverage the power of CSS for visual effects, animations, and responsive layouts.</a:t>
            </a:r>
          </a:p>
          <a:p>
            <a:endParaRPr lang="en-ZA" noProof="1"/>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dirty="0"/>
              <a:t>20XX</a:t>
            </a:r>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69393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5617" y="370819"/>
            <a:ext cx="9725026" cy="1325880"/>
          </a:xfrm>
        </p:spPr>
        <p:txBody>
          <a:bodyPr/>
          <a:lstStyle/>
          <a:p>
            <a:r>
              <a:rPr lang="en-ZA" dirty="0"/>
              <a:t>ADVANTAGES</a:t>
            </a:r>
          </a:p>
        </p:txBody>
      </p:sp>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1554480" y="1468099"/>
            <a:ext cx="2743200" cy="457200"/>
          </a:xfrm>
        </p:spPr>
        <p:txBody>
          <a:bodyPr/>
          <a:lstStyle/>
          <a:p>
            <a:r>
              <a:rPr lang="en-GB" dirty="0"/>
              <a:t>Educational Value</a:t>
            </a:r>
            <a:endParaRPr lang="en-US" dirty="0"/>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1554480" y="2542275"/>
            <a:ext cx="2743200" cy="2962147"/>
          </a:xfrm>
        </p:spPr>
        <p:txBody>
          <a:bodyPr>
            <a:normAutofit/>
          </a:bodyPr>
          <a:lstStyle/>
          <a:p>
            <a:r>
              <a:rPr lang="en-GB" dirty="0"/>
              <a:t>A general knowledge 2D game can be a fun and engaging way to learn and expand knowledge. Players are challenged with questions from various subjects, such as history, science, literature, or geography. </a:t>
            </a:r>
          </a:p>
          <a:p>
            <a:endParaRPr lang="en-US" dirty="0"/>
          </a:p>
        </p:txBody>
      </p:sp>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5124164" y="1468099"/>
            <a:ext cx="2743200" cy="457200"/>
          </a:xfrm>
        </p:spPr>
        <p:txBody>
          <a:bodyPr/>
          <a:lstStyle/>
          <a:p>
            <a:r>
              <a:rPr lang="en-GB" dirty="0"/>
              <a:t>Broad Appeal</a:t>
            </a:r>
            <a:endParaRPr lang="en-US" dirty="0"/>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5046530" y="2542275"/>
            <a:ext cx="2743200" cy="2962146"/>
          </a:xfrm>
        </p:spPr>
        <p:txBody>
          <a:bodyPr>
            <a:normAutofit/>
          </a:bodyPr>
          <a:lstStyle/>
          <a:p>
            <a:r>
              <a:rPr lang="en-GB" dirty="0"/>
              <a:t>General knowledge games have a wide appeal as they cater to a broad audience. People of different ages, backgrounds, and interests can enjoy playing and learning from them. </a:t>
            </a:r>
          </a:p>
          <a:p>
            <a:endParaRPr lang="en-US" dirty="0"/>
          </a:p>
        </p:txBody>
      </p:sp>
      <p:sp>
        <p:nvSpPr>
          <p:cNvPr id="5" name="Text Placeholder 4">
            <a:extLst>
              <a:ext uri="{FF2B5EF4-FFF2-40B4-BE49-F238E27FC236}">
                <a16:creationId xmlns:a16="http://schemas.microsoft.com/office/drawing/2014/main" id="{771AD60F-B816-490D-81D4-73DD13910439}"/>
              </a:ext>
            </a:extLst>
          </p:cNvPr>
          <p:cNvSpPr>
            <a:spLocks noGrp="1"/>
          </p:cNvSpPr>
          <p:nvPr>
            <p:ph type="body" sz="quarter" idx="3"/>
          </p:nvPr>
        </p:nvSpPr>
        <p:spPr>
          <a:xfrm>
            <a:off x="8608695" y="1468099"/>
            <a:ext cx="2743200" cy="457200"/>
          </a:xfrm>
        </p:spPr>
        <p:txBody>
          <a:bodyPr/>
          <a:lstStyle/>
          <a:p>
            <a:r>
              <a:rPr lang="en-GB" dirty="0"/>
              <a:t>Cultural Awareness</a:t>
            </a:r>
            <a:endParaRPr lang="en-US" dirty="0"/>
          </a:p>
        </p:txBody>
      </p:sp>
      <p:sp>
        <p:nvSpPr>
          <p:cNvPr id="4" name="Content Placeholder 3">
            <a:extLst>
              <a:ext uri="{FF2B5EF4-FFF2-40B4-BE49-F238E27FC236}">
                <a16:creationId xmlns:a16="http://schemas.microsoft.com/office/drawing/2014/main" id="{FA5B6D57-2EB5-41BE-ACA0-29F300D5F21B}"/>
              </a:ext>
            </a:extLst>
          </p:cNvPr>
          <p:cNvSpPr>
            <a:spLocks noGrp="1"/>
          </p:cNvSpPr>
          <p:nvPr>
            <p:ph sz="half" idx="2"/>
          </p:nvPr>
        </p:nvSpPr>
        <p:spPr>
          <a:xfrm>
            <a:off x="8537443" y="2542277"/>
            <a:ext cx="2743200" cy="2962145"/>
          </a:xfrm>
        </p:spPr>
        <p:txBody>
          <a:bodyPr>
            <a:normAutofit/>
          </a:bodyPr>
          <a:lstStyle/>
          <a:p>
            <a:r>
              <a:rPr lang="en-GB" dirty="0"/>
              <a:t>This game covers various cultural aspects, including art, music, traditions, and historical events from different regions of the world. </a:t>
            </a:r>
          </a:p>
          <a:p>
            <a:endParaRPr lang="en-ZA" noProof="1"/>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dirty="0"/>
              <a:t>20XX</a:t>
            </a:r>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13260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5617" y="370819"/>
            <a:ext cx="9725026" cy="1325880"/>
          </a:xfrm>
        </p:spPr>
        <p:txBody>
          <a:bodyPr/>
          <a:lstStyle/>
          <a:p>
            <a:r>
              <a:rPr lang="en-ZA" dirty="0"/>
              <a:t>DISADVANTAGES</a:t>
            </a:r>
          </a:p>
        </p:txBody>
      </p:sp>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1554480" y="1756717"/>
            <a:ext cx="2743200" cy="457200"/>
          </a:xfrm>
        </p:spPr>
        <p:txBody>
          <a:bodyPr/>
          <a:lstStyle/>
          <a:p>
            <a:r>
              <a:rPr lang="en-GB" dirty="0"/>
              <a:t>Performance Limitations</a:t>
            </a:r>
            <a:endParaRPr lang="en-US" dirty="0"/>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1554480" y="2802472"/>
            <a:ext cx="2743200" cy="2962147"/>
          </a:xfrm>
        </p:spPr>
        <p:txBody>
          <a:bodyPr>
            <a:normAutofit/>
          </a:bodyPr>
          <a:lstStyle/>
          <a:p>
            <a:r>
              <a:rPr lang="en-GB" dirty="0"/>
              <a:t>JavaScript is an interpreted language, which can result in lower performance compared to compiled languages like C++ or C#. </a:t>
            </a:r>
          </a:p>
          <a:p>
            <a:endParaRPr lang="en-US" dirty="0"/>
          </a:p>
        </p:txBody>
      </p:sp>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5046342" y="1609682"/>
            <a:ext cx="2743200" cy="762747"/>
          </a:xfrm>
        </p:spPr>
        <p:txBody>
          <a:bodyPr/>
          <a:lstStyle/>
          <a:p>
            <a:r>
              <a:rPr lang="en-GB" dirty="0"/>
              <a:t>Limited Access to System Resources</a:t>
            </a:r>
            <a:endParaRPr lang="en-US" dirty="0"/>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4958793" y="2802473"/>
            <a:ext cx="2743200" cy="2962146"/>
          </a:xfrm>
        </p:spPr>
        <p:txBody>
          <a:bodyPr>
            <a:normAutofit/>
          </a:bodyPr>
          <a:lstStyle/>
          <a:p>
            <a:r>
              <a:rPr lang="en-GB" dirty="0"/>
              <a:t>JavaScript games running in a browser have limited access to system resources like file systems or hardware capabilities. </a:t>
            </a:r>
          </a:p>
          <a:p>
            <a:endParaRPr lang="en-US" dirty="0"/>
          </a:p>
        </p:txBody>
      </p:sp>
      <p:sp>
        <p:nvSpPr>
          <p:cNvPr id="5" name="Text Placeholder 4">
            <a:extLst>
              <a:ext uri="{FF2B5EF4-FFF2-40B4-BE49-F238E27FC236}">
                <a16:creationId xmlns:a16="http://schemas.microsoft.com/office/drawing/2014/main" id="{771AD60F-B816-490D-81D4-73DD13910439}"/>
              </a:ext>
            </a:extLst>
          </p:cNvPr>
          <p:cNvSpPr>
            <a:spLocks noGrp="1"/>
          </p:cNvSpPr>
          <p:nvPr>
            <p:ph type="body" sz="quarter" idx="3"/>
          </p:nvPr>
        </p:nvSpPr>
        <p:spPr>
          <a:xfrm>
            <a:off x="8525045" y="1756717"/>
            <a:ext cx="2743200" cy="457200"/>
          </a:xfrm>
        </p:spPr>
        <p:txBody>
          <a:bodyPr/>
          <a:lstStyle/>
          <a:p>
            <a:r>
              <a:rPr lang="en-GB" dirty="0"/>
              <a:t>Browser Compatibility</a:t>
            </a:r>
            <a:endParaRPr lang="en-US" dirty="0"/>
          </a:p>
        </p:txBody>
      </p:sp>
      <p:sp>
        <p:nvSpPr>
          <p:cNvPr id="4" name="Content Placeholder 3">
            <a:extLst>
              <a:ext uri="{FF2B5EF4-FFF2-40B4-BE49-F238E27FC236}">
                <a16:creationId xmlns:a16="http://schemas.microsoft.com/office/drawing/2014/main" id="{FA5B6D57-2EB5-41BE-ACA0-29F300D5F21B}"/>
              </a:ext>
            </a:extLst>
          </p:cNvPr>
          <p:cNvSpPr>
            <a:spLocks noGrp="1"/>
          </p:cNvSpPr>
          <p:nvPr>
            <p:ph sz="half" idx="2"/>
          </p:nvPr>
        </p:nvSpPr>
        <p:spPr>
          <a:xfrm>
            <a:off x="8491322" y="2802472"/>
            <a:ext cx="2743200" cy="2962145"/>
          </a:xfrm>
        </p:spPr>
        <p:txBody>
          <a:bodyPr>
            <a:normAutofit/>
          </a:bodyPr>
          <a:lstStyle/>
          <a:p>
            <a:r>
              <a:rPr lang="en-GB" dirty="0"/>
              <a:t>Different web browsers may have varying levels of support for JavaScript features and APIs. This can lead to inconsistencies in how your game runs across different browsers, requiring additional testing and compatibility fixes. </a:t>
            </a:r>
          </a:p>
          <a:p>
            <a:endParaRPr lang="en-ZA" noProof="1"/>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dirty="0"/>
              <a:t>20XX</a:t>
            </a:r>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18980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5617" y="370819"/>
            <a:ext cx="9725026" cy="1325880"/>
          </a:xfrm>
        </p:spPr>
        <p:txBody>
          <a:bodyPr/>
          <a:lstStyle/>
          <a:p>
            <a:r>
              <a:rPr lang="en-ZA" dirty="0"/>
              <a:t>DISADVANTAGES</a:t>
            </a:r>
          </a:p>
        </p:txBody>
      </p:sp>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3001327" y="1762377"/>
            <a:ext cx="2743200" cy="457200"/>
          </a:xfrm>
        </p:spPr>
        <p:txBody>
          <a:bodyPr/>
          <a:lstStyle/>
          <a:p>
            <a:r>
              <a:rPr lang="en-GB" dirty="0"/>
              <a:t>Learning Gap</a:t>
            </a:r>
            <a:endParaRPr lang="en-US" dirty="0"/>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3001327" y="2713789"/>
            <a:ext cx="2743200" cy="2962147"/>
          </a:xfrm>
        </p:spPr>
        <p:txBody>
          <a:bodyPr>
            <a:normAutofit/>
          </a:bodyPr>
          <a:lstStyle/>
          <a:p>
            <a:r>
              <a:rPr lang="en-GB" dirty="0"/>
              <a:t>Designing a game that appeals to a wide range of players can be challenging, and it's difficult to create content that is both challenging for advanced learners and accessible for beginners.</a:t>
            </a:r>
          </a:p>
          <a:p>
            <a:endParaRPr lang="en-US" dirty="0"/>
          </a:p>
        </p:txBody>
      </p:sp>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7128061" y="1608017"/>
            <a:ext cx="2743200" cy="762747"/>
          </a:xfrm>
        </p:spPr>
        <p:txBody>
          <a:bodyPr/>
          <a:lstStyle/>
          <a:p>
            <a:r>
              <a:rPr lang="en-US" dirty="0"/>
              <a:t>Game is in alpha</a:t>
            </a:r>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7128061" y="2713789"/>
            <a:ext cx="2743200" cy="2962146"/>
          </a:xfrm>
        </p:spPr>
        <p:txBody>
          <a:bodyPr>
            <a:normAutofit/>
          </a:bodyPr>
          <a:lstStyle/>
          <a:p>
            <a:r>
              <a:rPr lang="en-GB" dirty="0"/>
              <a:t>This game is far from being done and there are many things that I would want to implement in the future, as for now, it only has one level and the account part of the project is not really used.</a:t>
            </a:r>
          </a:p>
          <a:p>
            <a:endParaRPr lang="en-US" dirty="0"/>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dirty="0"/>
              <a:t>20XX</a:t>
            </a:r>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28640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5617" y="370820"/>
            <a:ext cx="9725026" cy="805490"/>
          </a:xfrm>
        </p:spPr>
        <p:txBody>
          <a:bodyPr>
            <a:normAutofit fontScale="90000"/>
          </a:bodyPr>
          <a:lstStyle/>
          <a:p>
            <a:r>
              <a:rPr lang="en-ZA" dirty="0"/>
              <a:t>COMPARISON with other games</a:t>
            </a:r>
          </a:p>
        </p:txBody>
      </p:sp>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2553854" y="1608018"/>
            <a:ext cx="2743200" cy="532067"/>
          </a:xfrm>
        </p:spPr>
        <p:txBody>
          <a:bodyPr/>
          <a:lstStyle/>
          <a:p>
            <a:r>
              <a:rPr lang="en-US" dirty="0"/>
              <a:t>Super Mario</a:t>
            </a:r>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2446850" y="2282081"/>
            <a:ext cx="3175737" cy="3482537"/>
          </a:xfrm>
        </p:spPr>
        <p:txBody>
          <a:bodyPr>
            <a:normAutofit/>
          </a:bodyPr>
          <a:lstStyle/>
          <a:p>
            <a:r>
              <a:rPr lang="en-GB" dirty="0"/>
              <a:t>A suitable comparison would be with the Super Mario games. Although it contains less mechanics than these games, The clever adventurer is aimed towards combining both the gaming and the learning experience.</a:t>
            </a:r>
          </a:p>
          <a:p>
            <a:endParaRPr lang="en-US" dirty="0"/>
          </a:p>
        </p:txBody>
      </p:sp>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7059967" y="1608017"/>
            <a:ext cx="2743200" cy="532068"/>
          </a:xfrm>
        </p:spPr>
        <p:txBody>
          <a:bodyPr/>
          <a:lstStyle/>
          <a:p>
            <a:r>
              <a:rPr lang="en-US" dirty="0" err="1"/>
              <a:t>triviador</a:t>
            </a:r>
            <a:endParaRPr lang="en-US" dirty="0"/>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6418130" y="2287837"/>
            <a:ext cx="4352784" cy="2962146"/>
          </a:xfrm>
        </p:spPr>
        <p:txBody>
          <a:bodyPr>
            <a:normAutofit/>
          </a:bodyPr>
          <a:lstStyle/>
          <a:p>
            <a:r>
              <a:rPr lang="en-US" dirty="0"/>
              <a:t>Another good comparison would be with the </a:t>
            </a:r>
            <a:r>
              <a:rPr lang="en-US" dirty="0" err="1"/>
              <a:t>Triviador</a:t>
            </a:r>
            <a:r>
              <a:rPr lang="en-US" dirty="0"/>
              <a:t>, which is a “test your knowledge” game. A difference would be that </a:t>
            </a:r>
            <a:r>
              <a:rPr lang="en-US" dirty="0" err="1"/>
              <a:t>Triviador</a:t>
            </a:r>
            <a:r>
              <a:rPr lang="en-US" dirty="0"/>
              <a:t> is an online game and could engage more the players through competitiveness, which mine does not. Yet, mine is much more dynamic and engaging from the gaming perspective. It could be said that The Clever Adventurer somewhat combines these two games, bringing an unique experience for the player.</a:t>
            </a:r>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dirty="0"/>
              <a:t>20XX</a:t>
            </a:r>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dirty="0"/>
              <a:t>Pitch deck title</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082671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3044952" y="898524"/>
            <a:ext cx="8232648" cy="1325880"/>
          </a:xfrm>
        </p:spPr>
        <p:txBody>
          <a:bodyPr/>
          <a:lstStyle/>
          <a:p>
            <a:r>
              <a:rPr lang="en-US" dirty="0"/>
              <a:t>objectives</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5"/>
          </p:nvPr>
        </p:nvSpPr>
        <p:spPr>
          <a:xfrm>
            <a:off x="3044952" y="2071992"/>
            <a:ext cx="5483710" cy="4163827"/>
          </a:xfrm>
        </p:spPr>
        <p:txBody>
          <a:bodyPr vert="horz" lIns="91440" tIns="45720" rIns="91440" bIns="45720" rtlCol="0" anchor="t">
            <a:normAutofit/>
          </a:bodyPr>
          <a:lstStyle/>
          <a:p>
            <a:pPr marL="342900" indent="-342900">
              <a:buFont typeface="Arial" panose="020B0604020202020204" pitchFamily="34" charset="0"/>
              <a:buChar char="•"/>
            </a:pPr>
            <a:r>
              <a:rPr lang="en-ZA" dirty="0"/>
              <a:t>Add another attack</a:t>
            </a:r>
          </a:p>
          <a:p>
            <a:pPr marL="342900" indent="-342900">
              <a:buFont typeface="Arial" panose="020B0604020202020204" pitchFamily="34" charset="0"/>
              <a:buChar char="•"/>
            </a:pPr>
            <a:r>
              <a:rPr lang="en-ZA" dirty="0"/>
              <a:t>Add levels with increased difficulty</a:t>
            </a:r>
          </a:p>
          <a:p>
            <a:pPr marL="342900" indent="-342900">
              <a:buFont typeface="Arial" panose="020B0604020202020204" pitchFamily="34" charset="0"/>
              <a:buChar char="•"/>
            </a:pPr>
            <a:r>
              <a:rPr lang="en-ZA" dirty="0"/>
              <a:t>Add a level system for the user</a:t>
            </a:r>
          </a:p>
          <a:p>
            <a:pPr marL="342900" indent="-342900">
              <a:buFont typeface="Arial" panose="020B0604020202020204" pitchFamily="34" charset="0"/>
              <a:buChar char="•"/>
            </a:pPr>
            <a:r>
              <a:rPr lang="en-ZA" dirty="0"/>
              <a:t>Change the particles</a:t>
            </a:r>
          </a:p>
          <a:p>
            <a:pPr marL="342900" indent="-342900">
              <a:buFont typeface="Arial" panose="020B0604020202020204" pitchFamily="34" charset="0"/>
              <a:buChar char="•"/>
            </a:pPr>
            <a:r>
              <a:rPr lang="en-ZA" dirty="0"/>
              <a:t>Add a scoreboard</a:t>
            </a:r>
          </a:p>
          <a:p>
            <a:pPr marL="342900" indent="-342900">
              <a:buFont typeface="Arial" panose="020B0604020202020204" pitchFamily="34" charset="0"/>
              <a:buChar char="•"/>
            </a:pPr>
            <a:r>
              <a:rPr lang="en-ZA" dirty="0"/>
              <a:t>Add audio(soundtrack and environment)</a:t>
            </a:r>
          </a:p>
          <a:p>
            <a:pPr marL="0" indent="0">
              <a:buNone/>
            </a:pPr>
            <a:endParaRPr lang="en-GB" dirty="0"/>
          </a:p>
        </p:txBody>
      </p:sp>
      <p:sp>
        <p:nvSpPr>
          <p:cNvPr id="12" name="Date Placeholder 11">
            <a:extLst>
              <a:ext uri="{FF2B5EF4-FFF2-40B4-BE49-F238E27FC236}">
                <a16:creationId xmlns:a16="http://schemas.microsoft.com/office/drawing/2014/main" id="{F1D4EAB4-6E8F-44AD-A635-F321DC9478A1}"/>
              </a:ext>
            </a:extLst>
          </p:cNvPr>
          <p:cNvSpPr>
            <a:spLocks noGrp="1"/>
          </p:cNvSpPr>
          <p:nvPr>
            <p:ph type="dt" sz="half" idx="10"/>
          </p:nvPr>
        </p:nvSpPr>
        <p:spPr>
          <a:xfrm>
            <a:off x="3044952" y="6353175"/>
            <a:ext cx="1097280" cy="365125"/>
          </a:xfrm>
        </p:spPr>
        <p:txBody>
          <a:bodyPr/>
          <a:lstStyle/>
          <a:p>
            <a:r>
              <a:rPr lang="en-US" dirty="0"/>
              <a:t>20XX</a:t>
            </a:r>
          </a:p>
        </p:txBody>
      </p:sp>
      <p:sp>
        <p:nvSpPr>
          <p:cNvPr id="13" name="Footer Placeholder 12">
            <a:extLst>
              <a:ext uri="{FF2B5EF4-FFF2-40B4-BE49-F238E27FC236}">
                <a16:creationId xmlns:a16="http://schemas.microsoft.com/office/drawing/2014/main" id="{1B3EC7D9-8DEA-4D02-9A04-30C73A63FB23}"/>
              </a:ext>
            </a:extLst>
          </p:cNvPr>
          <p:cNvSpPr>
            <a:spLocks noGrp="1"/>
          </p:cNvSpPr>
          <p:nvPr>
            <p:ph type="ftr" sz="quarter" idx="11"/>
          </p:nvPr>
        </p:nvSpPr>
        <p:spPr>
          <a:xfrm>
            <a:off x="6489763" y="6350000"/>
            <a:ext cx="2286000" cy="365125"/>
          </a:xfrm>
        </p:spPr>
        <p:txBody>
          <a:bodyPr/>
          <a:lstStyle/>
          <a:p>
            <a:r>
              <a:rPr lang="en-US" dirty="0"/>
              <a:t>Pitch deck title</a:t>
            </a:r>
          </a:p>
        </p:txBody>
      </p:sp>
      <p:sp>
        <p:nvSpPr>
          <p:cNvPr id="14" name="Slide Number Placeholder 13">
            <a:extLst>
              <a:ext uri="{FF2B5EF4-FFF2-40B4-BE49-F238E27FC236}">
                <a16:creationId xmlns:a16="http://schemas.microsoft.com/office/drawing/2014/main" id="{B6D5B665-A640-4C90-A812-51AFE038FDF2}"/>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939380520"/>
      </p:ext>
    </p:extLst>
  </p:cSld>
  <p:clrMapOvr>
    <a:masterClrMapping/>
  </p:clrMapOvr>
</p:sld>
</file>

<file path=ppt/theme/theme1.xml><?xml version="1.0" encoding="utf-8"?>
<a:theme xmlns:a="http://schemas.openxmlformats.org/drawingml/2006/main" name="Temă1">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ă1" id="{A8289EDE-95E9-4683-8E6C-D1E0D02847B8}" vid="{746F5CDF-332F-49FC-BFDD-04D68CEBE9F3}"/>
    </a:ext>
  </a:extLst>
</a:theme>
</file>

<file path=docProps/app.xml><?xml version="1.0" encoding="utf-8"?>
<Properties xmlns="http://schemas.openxmlformats.org/officeDocument/2006/extended-properties" xmlns:vt="http://schemas.openxmlformats.org/officeDocument/2006/docPropsVTypes">
  <Template>Temă1</Template>
  <TotalTime>289</TotalTime>
  <Words>995</Words>
  <Application>Microsoft Office PowerPoint</Application>
  <PresentationFormat>Widescreen</PresentationFormat>
  <Paragraphs>108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Avenir Next LT Pro</vt:lpstr>
      <vt:lpstr>Temă1</vt:lpstr>
      <vt:lpstr>The Clever Adventurer</vt:lpstr>
      <vt:lpstr>Content</vt:lpstr>
      <vt:lpstr>Languages used</vt:lpstr>
      <vt:lpstr>ADVANTAGES</vt:lpstr>
      <vt:lpstr>ADVANTAGES</vt:lpstr>
      <vt:lpstr>DISADVANTAGES</vt:lpstr>
      <vt:lpstr>DISADVANTAGES</vt:lpstr>
      <vt:lpstr>COMPARISON with other games</vt:lpstr>
      <vt:lpstr>objectives</vt:lpstr>
      <vt:lpstr>Login and register page</vt:lpstr>
      <vt:lpstr>Gameplay and ui</vt:lpstr>
      <vt:lpstr>Challenges and pause ui</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dragos.rascanu@gmail.com</dc:creator>
  <cp:lastModifiedBy>Dragos Rascanu</cp:lastModifiedBy>
  <cp:revision>8</cp:revision>
  <dcterms:created xsi:type="dcterms:W3CDTF">2023-05-28T17:44:51Z</dcterms:created>
  <dcterms:modified xsi:type="dcterms:W3CDTF">2023-11-18T08:52:59Z</dcterms:modified>
</cp:coreProperties>
</file>